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7" r:id="rId3"/>
    <p:sldId id="257" r:id="rId4"/>
    <p:sldId id="27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1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4" d="100"/>
          <a:sy n="74" d="100"/>
        </p:scale>
        <p:origin x="-58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451061A-8E8B-44F8-B73C-E16D9B488049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8CE0A83-85B2-459D-B465-827CCCD70CA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87737"/>
            <a:ext cx="9144000" cy="173198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Mathematically Correct: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Best Equation for Math Instruction in U.S. Schools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7567950" cy="1503188"/>
          </a:xfrm>
        </p:spPr>
        <p:txBody>
          <a:bodyPr/>
          <a:lstStyle/>
          <a:p>
            <a:r>
              <a:rPr lang="en-US" dirty="0" smtClean="0"/>
              <a:t>Katherine Vazquez</a:t>
            </a:r>
          </a:p>
          <a:p>
            <a:r>
              <a:rPr lang="en-US" dirty="0" smtClean="0"/>
              <a:t>ED 7201.T Fall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Research Hypotheses: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HR1: 28 4</a:t>
            </a:r>
            <a:r>
              <a:rPr lang="en-US" baseline="30000" dirty="0"/>
              <a:t>th</a:t>
            </a:r>
            <a:r>
              <a:rPr lang="en-US" dirty="0"/>
              <a:t> grade students at O’Neill Elementary School in Central Islip, NY who are immersed in traditional algorithms are expected to yield higher scores on a mathematical assessment gauging two digit multiplication skills than those who are exposed to reform math pedagogies (Everyday Math).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endParaRPr lang="en-US" dirty="0" smtClean="0"/>
          </a:p>
          <a:p>
            <a:r>
              <a:rPr lang="en-US" dirty="0" smtClean="0"/>
              <a:t>HR2</a:t>
            </a:r>
            <a:r>
              <a:rPr lang="en-US" dirty="0"/>
              <a:t>: 28 4</a:t>
            </a:r>
            <a:r>
              <a:rPr lang="en-US" baseline="30000" dirty="0"/>
              <a:t>th</a:t>
            </a:r>
            <a:r>
              <a:rPr lang="en-US" dirty="0"/>
              <a:t> grade students at O’Neill Elementary School in Central Islip, NY who are taught traditional algorithms will achieve higher scores on a mathematical assessment gauging </a:t>
            </a:r>
            <a:r>
              <a:rPr lang="en-US" dirty="0" smtClean="0"/>
              <a:t>subtraction with regrouping than </a:t>
            </a:r>
            <a:r>
              <a:rPr lang="en-US" dirty="0"/>
              <a:t>those who are taught primarily through reform texts (Everyday Math).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Methods: Participants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200" b="1" u="sng" dirty="0"/>
              <a:t>Group Size</a:t>
            </a:r>
            <a:r>
              <a:rPr lang="en-US" sz="3200" b="1" dirty="0"/>
              <a:t>: The participants will consist of a group of </a:t>
            </a:r>
            <a:r>
              <a:rPr lang="en-US" sz="3200" b="1" dirty="0" smtClean="0"/>
              <a:t>28 </a:t>
            </a:r>
            <a:r>
              <a:rPr lang="en-US" sz="3200" b="1" dirty="0"/>
              <a:t>students.</a:t>
            </a:r>
          </a:p>
          <a:p>
            <a:pPr>
              <a:buNone/>
            </a:pPr>
            <a:endParaRPr lang="en-US" sz="3200" b="1" dirty="0"/>
          </a:p>
          <a:p>
            <a:pPr>
              <a:buNone/>
            </a:pPr>
            <a:r>
              <a:rPr lang="en-US" sz="3200" b="1" u="sng" dirty="0"/>
              <a:t>Location</a:t>
            </a:r>
            <a:r>
              <a:rPr lang="en-US" sz="3200" b="1" dirty="0"/>
              <a:t>: Students from </a:t>
            </a:r>
            <a:r>
              <a:rPr lang="en-US" sz="3200" b="1" dirty="0" smtClean="0"/>
              <a:t>O’Neill Elementary, </a:t>
            </a:r>
            <a:r>
              <a:rPr lang="en-US" sz="3200" b="1" dirty="0"/>
              <a:t>a </a:t>
            </a:r>
            <a:r>
              <a:rPr lang="en-US" sz="3200" b="1" dirty="0" smtClean="0"/>
              <a:t>middle-income suburban </a:t>
            </a:r>
            <a:r>
              <a:rPr lang="en-US" sz="3200" b="1" dirty="0"/>
              <a:t>school in, </a:t>
            </a:r>
            <a:r>
              <a:rPr lang="en-US" sz="3200" b="1" dirty="0" smtClean="0"/>
              <a:t>Central Islip, </a:t>
            </a:r>
            <a:r>
              <a:rPr lang="en-US" sz="3200" b="1" dirty="0"/>
              <a:t>New York.  </a:t>
            </a:r>
          </a:p>
          <a:p>
            <a:pPr>
              <a:buNone/>
            </a:pPr>
            <a:endParaRPr lang="en-US" sz="3200" dirty="0"/>
          </a:p>
          <a:p>
            <a:pPr>
              <a:buNone/>
            </a:pPr>
            <a:r>
              <a:rPr lang="en-US" sz="3200" b="1" u="sng" dirty="0" smtClean="0"/>
              <a:t>Population</a:t>
            </a:r>
            <a:r>
              <a:rPr lang="en-US" sz="3200" b="1" dirty="0"/>
              <a:t>: The population consists </a:t>
            </a:r>
            <a:r>
              <a:rPr lang="en-US" sz="3200" b="1" dirty="0" smtClean="0"/>
              <a:t>mainly of Hispanic students of Salvadorian, Puerto Rican, and/or South American descent.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443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Methods: Instruments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administered an exam testing both multi-digit multiplication and subtraction with regrouping skills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636" y="3200400"/>
            <a:ext cx="3527564" cy="358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41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3" y="-211667"/>
            <a:ext cx="7467600" cy="715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References: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304800"/>
            <a:ext cx="9220200" cy="6553200"/>
          </a:xfrm>
        </p:spPr>
        <p:txBody>
          <a:bodyPr>
            <a:normAutofit fontScale="25000" lnSpcReduction="20000"/>
          </a:bodyPr>
          <a:lstStyle/>
          <a:p>
            <a:pPr marL="36576" indent="0">
              <a:buNone/>
            </a:pPr>
            <a:r>
              <a:rPr lang="en-US" dirty="0" err="1"/>
              <a:t>Agodini</a:t>
            </a:r>
            <a:r>
              <a:rPr lang="en-US" dirty="0"/>
              <a:t>, R, &amp; Harris, B. (2010). An experimental evaluation of four elementary school math </a:t>
            </a:r>
            <a:r>
              <a:rPr lang="en-US" dirty="0" smtClean="0"/>
              <a:t>curricula</a:t>
            </a:r>
            <a:r>
              <a:rPr lang="en-US" dirty="0"/>
              <a:t>. </a:t>
            </a:r>
            <a:r>
              <a:rPr lang="en-US" i="1" dirty="0"/>
              <a:t>Journal of Research on Educational Effectiveness,</a:t>
            </a:r>
            <a:r>
              <a:rPr lang="en-US" dirty="0"/>
              <a:t> 3, 199-253. 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Cai</a:t>
            </a:r>
            <a:r>
              <a:rPr lang="en-US" dirty="0"/>
              <a:t>, J, Wang, N, Moyer, J., Wang, C., &amp; </a:t>
            </a:r>
            <a:r>
              <a:rPr lang="en-US" dirty="0" err="1"/>
              <a:t>Nie</a:t>
            </a:r>
            <a:r>
              <a:rPr lang="en-US" dirty="0"/>
              <a:t>, B. (2011). Longitudinal investigation of the </a:t>
            </a:r>
            <a:r>
              <a:rPr lang="en-US" dirty="0" smtClean="0"/>
              <a:t> curricular </a:t>
            </a:r>
            <a:r>
              <a:rPr lang="en-US" dirty="0"/>
              <a:t>effect: An analysis of student learning outcomes from the </a:t>
            </a:r>
            <a:r>
              <a:rPr lang="en-US" dirty="0" err="1"/>
              <a:t>LieCal</a:t>
            </a:r>
            <a:r>
              <a:rPr lang="en-US" dirty="0"/>
              <a:t> Project in the </a:t>
            </a:r>
            <a:r>
              <a:rPr lang="en-US" dirty="0" smtClean="0"/>
              <a:t>United 	States</a:t>
            </a:r>
            <a:r>
              <a:rPr lang="en-US" dirty="0"/>
              <a:t>.  </a:t>
            </a:r>
            <a:r>
              <a:rPr lang="en-US" i="1" dirty="0"/>
              <a:t>International Journal of Educational Research,</a:t>
            </a:r>
            <a:r>
              <a:rPr lang="en-US" dirty="0"/>
              <a:t> 50, 117-136.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Carroll, W. M. (1997). Results of third-grade students in a reform curriculum on the Illinois state </a:t>
            </a:r>
            <a:r>
              <a:rPr lang="en-US" dirty="0" smtClean="0"/>
              <a:t>mathematics </a:t>
            </a:r>
            <a:r>
              <a:rPr lang="en-US" dirty="0"/>
              <a:t>test. </a:t>
            </a:r>
            <a:r>
              <a:rPr lang="en-US" i="1" dirty="0"/>
              <a:t>Journal for Research in Mathematics Education</a:t>
            </a:r>
            <a:r>
              <a:rPr lang="en-US" dirty="0"/>
              <a:t>, 28, 237-242.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Chung, I. (2004). A comparative assessment of constructivist and traditionalist approaches to </a:t>
            </a:r>
            <a:r>
              <a:rPr lang="en-US" dirty="0" smtClean="0"/>
              <a:t>establishing </a:t>
            </a:r>
            <a:r>
              <a:rPr lang="en-US" dirty="0"/>
              <a:t>mathematical connections in learning multiplication. </a:t>
            </a:r>
            <a:r>
              <a:rPr lang="en-US" i="1" dirty="0"/>
              <a:t>Education</a:t>
            </a:r>
            <a:r>
              <a:rPr lang="en-US" dirty="0"/>
              <a:t>, 125, 271-278.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Crawford, D. &amp; Snider, V. (2000). Effective mathematics instruction: The importance of </a:t>
            </a:r>
            <a:r>
              <a:rPr lang="en-US" dirty="0" smtClean="0"/>
              <a:t>curriculum</a:t>
            </a:r>
            <a:r>
              <a:rPr lang="en-US" dirty="0"/>
              <a:t>. </a:t>
            </a:r>
            <a:r>
              <a:rPr lang="en-US" i="1" dirty="0"/>
              <a:t>Education and Treatment of Children,</a:t>
            </a:r>
            <a:r>
              <a:rPr lang="en-US" dirty="0"/>
              <a:t> 23, 122-142.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Durik</a:t>
            </a:r>
            <a:r>
              <a:rPr lang="en-US" dirty="0"/>
              <a:t>, A. &amp; </a:t>
            </a:r>
            <a:r>
              <a:rPr lang="en-US" dirty="0" err="1"/>
              <a:t>Eccles</a:t>
            </a:r>
            <a:r>
              <a:rPr lang="en-US" dirty="0"/>
              <a:t>, J. (2006). Classroom activities in </a:t>
            </a:r>
            <a:r>
              <a:rPr lang="en-US" b="1" dirty="0"/>
              <a:t>math</a:t>
            </a:r>
            <a:r>
              <a:rPr lang="en-US" dirty="0"/>
              <a:t> and reading in early, middle, and </a:t>
            </a:r>
            <a:r>
              <a:rPr lang="en-US" dirty="0" smtClean="0"/>
              <a:t>late </a:t>
            </a:r>
            <a:r>
              <a:rPr lang="en-US" b="1" dirty="0"/>
              <a:t>elementary</a:t>
            </a:r>
            <a:r>
              <a:rPr lang="en-US" dirty="0"/>
              <a:t> school.</a:t>
            </a:r>
            <a:r>
              <a:rPr lang="en-US" i="1" dirty="0"/>
              <a:t> Journal of Classroom Interaction</a:t>
            </a:r>
            <a:r>
              <a:rPr lang="en-US" dirty="0"/>
              <a:t>, 41, 33-41.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Epstein, D. &amp; Miller, R. (2011). Slow off the mark: </a:t>
            </a:r>
            <a:r>
              <a:rPr lang="en-US" b="1" dirty="0"/>
              <a:t>Elementary</a:t>
            </a:r>
            <a:r>
              <a:rPr lang="en-US" dirty="0"/>
              <a:t> school teachers and the crisis in </a:t>
            </a:r>
            <a:r>
              <a:rPr lang="en-US" dirty="0" smtClean="0"/>
              <a:t>STEM </a:t>
            </a:r>
            <a:r>
              <a:rPr lang="en-US" dirty="0"/>
              <a:t>education. </a:t>
            </a:r>
            <a:r>
              <a:rPr lang="en-US" i="1" dirty="0"/>
              <a:t>Education Digest: Essential Readings Condensed for Quick </a:t>
            </a:r>
            <a:r>
              <a:rPr lang="en-US" i="1" dirty="0" smtClean="0"/>
              <a:t>Review</a:t>
            </a:r>
            <a:r>
              <a:rPr lang="en-US" dirty="0"/>
              <a:t>, 77, </a:t>
            </a:r>
            <a:r>
              <a:rPr lang="en-US" dirty="0" smtClean="0"/>
              <a:t>4-10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Fraivillig</a:t>
            </a:r>
            <a:r>
              <a:rPr lang="en-US" dirty="0"/>
              <a:t>, J., Murphy, L., &amp; </a:t>
            </a:r>
            <a:r>
              <a:rPr lang="en-US" dirty="0" err="1"/>
              <a:t>Fuson</a:t>
            </a:r>
            <a:r>
              <a:rPr lang="en-US" dirty="0"/>
              <a:t>, K. (1999). Advancing children's mathematical thinking in </a:t>
            </a:r>
            <a:r>
              <a:rPr lang="en-US" b="1" dirty="0" smtClean="0"/>
              <a:t>everyday</a:t>
            </a:r>
            <a:r>
              <a:rPr lang="en-US" dirty="0" smtClean="0"/>
              <a:t> </a:t>
            </a:r>
            <a:r>
              <a:rPr lang="en-US" b="1" dirty="0"/>
              <a:t>mathematics</a:t>
            </a:r>
            <a:r>
              <a:rPr lang="en-US" dirty="0"/>
              <a:t> classrooms. </a:t>
            </a:r>
            <a:r>
              <a:rPr lang="en-US" i="1" dirty="0"/>
              <a:t>Journal for Research in Mathematics Education</a:t>
            </a:r>
            <a:r>
              <a:rPr lang="en-US" dirty="0"/>
              <a:t>, </a:t>
            </a:r>
            <a:r>
              <a:rPr lang="en-US" dirty="0" smtClean="0"/>
              <a:t>30 </a:t>
            </a:r>
            <a:r>
              <a:rPr lang="en-US" dirty="0"/>
              <a:t>148-170.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Frykholm</a:t>
            </a:r>
            <a:r>
              <a:rPr lang="en-US" dirty="0"/>
              <a:t>, J. (2004).Teachers' tolerance for discomfort: Implications for curricular reform in </a:t>
            </a:r>
            <a:r>
              <a:rPr lang="en-US" dirty="0" smtClean="0"/>
              <a:t>mathematics</a:t>
            </a:r>
            <a:r>
              <a:rPr lang="en-US" dirty="0"/>
              <a:t>. </a:t>
            </a:r>
            <a:r>
              <a:rPr lang="en-US" i="1" dirty="0"/>
              <a:t>Journal of Curriculum and Supervision, </a:t>
            </a:r>
            <a:r>
              <a:rPr lang="en-US" dirty="0"/>
              <a:t>19, 125-149.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Fuson</a:t>
            </a:r>
            <a:r>
              <a:rPr lang="en-US" dirty="0"/>
              <a:t>, K., Carroll, W., &amp; </a:t>
            </a:r>
            <a:r>
              <a:rPr lang="en-US" dirty="0" err="1"/>
              <a:t>Drueck</a:t>
            </a:r>
            <a:r>
              <a:rPr lang="en-US" dirty="0"/>
              <a:t>, J. (2000). Achievement results for second and third graders </a:t>
            </a:r>
            <a:r>
              <a:rPr lang="en-US" dirty="0" smtClean="0"/>
              <a:t>using </a:t>
            </a:r>
            <a:r>
              <a:rPr lang="en-US" dirty="0"/>
              <a:t>the standards-based curriculum everyday mathematics. </a:t>
            </a:r>
            <a:r>
              <a:rPr lang="en-US" i="1" dirty="0"/>
              <a:t>Journal for Research </a:t>
            </a:r>
            <a:r>
              <a:rPr lang="en-US" i="1" dirty="0" smtClean="0"/>
              <a:t>in Mathematics 	Education</a:t>
            </a:r>
            <a:r>
              <a:rPr lang="en-US" dirty="0"/>
              <a:t>, 31, 277-295.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Herrera, T. &amp; Owens, D. (2001). The “new </a:t>
            </a:r>
            <a:r>
              <a:rPr lang="en-US" dirty="0" err="1"/>
              <a:t>new</a:t>
            </a:r>
            <a:r>
              <a:rPr lang="en-US" dirty="0"/>
              <a:t> math”?: Two reform movements in mathematics </a:t>
            </a:r>
            <a:r>
              <a:rPr lang="en-US" dirty="0" smtClean="0"/>
              <a:t>education</a:t>
            </a:r>
            <a:r>
              <a:rPr lang="en-US" dirty="0"/>
              <a:t>. </a:t>
            </a:r>
            <a:r>
              <a:rPr lang="en-US" i="1" dirty="0"/>
              <a:t>Theory into Practice,</a:t>
            </a:r>
            <a:r>
              <a:rPr lang="en-US" dirty="0"/>
              <a:t> 40, 84-92.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Hook, W., Bishop, W., &amp; Hook, J. (2007). A quality math curriculum in support of effective </a:t>
            </a:r>
            <a:r>
              <a:rPr lang="en-US" dirty="0" smtClean="0"/>
              <a:t>teaching </a:t>
            </a:r>
            <a:r>
              <a:rPr lang="en-US" dirty="0"/>
              <a:t>for elementary schools. </a:t>
            </a:r>
            <a:r>
              <a:rPr lang="en-US" i="1" dirty="0"/>
              <a:t>Educational Studies in Mathematics</a:t>
            </a:r>
            <a:r>
              <a:rPr lang="en-US" dirty="0"/>
              <a:t>, 65, 125-148.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Kroesbergen</a:t>
            </a:r>
            <a:r>
              <a:rPr lang="en-US" dirty="0"/>
              <a:t>, E. </a:t>
            </a:r>
            <a:r>
              <a:rPr lang="en-US" dirty="0" err="1"/>
              <a:t>H.,Van</a:t>
            </a:r>
            <a:r>
              <a:rPr lang="en-US" dirty="0"/>
              <a:t> </a:t>
            </a:r>
            <a:r>
              <a:rPr lang="en-US" dirty="0" err="1"/>
              <a:t>Luit</a:t>
            </a:r>
            <a:r>
              <a:rPr lang="en-US" dirty="0"/>
              <a:t>, J. E. H., &amp; Maas, C. J. M. (2004). Effectiveness of explicit and   </a:t>
            </a:r>
            <a:r>
              <a:rPr lang="en-US" dirty="0" smtClean="0"/>
              <a:t>constructivist</a:t>
            </a:r>
            <a:r>
              <a:rPr lang="en-US" b="1" dirty="0" smtClean="0"/>
              <a:t> </a:t>
            </a:r>
            <a:r>
              <a:rPr lang="en-US" dirty="0"/>
              <a:t>mathematics instruction for low-achieving students in the Netherlands. </a:t>
            </a:r>
            <a:r>
              <a:rPr lang="en-US" i="1" dirty="0" smtClean="0"/>
              <a:t>Elementary </a:t>
            </a:r>
            <a:r>
              <a:rPr lang="en-US" i="1" dirty="0"/>
              <a:t>School </a:t>
            </a:r>
            <a:r>
              <a:rPr lang="en-US" i="1" dirty="0" smtClean="0"/>
              <a:t>	Journal</a:t>
            </a:r>
            <a:r>
              <a:rPr lang="en-US" dirty="0"/>
              <a:t>, 104, 233-253. 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Ma, J. &amp; Singer-</a:t>
            </a:r>
            <a:r>
              <a:rPr lang="en-US" dirty="0" err="1"/>
              <a:t>Gabella</a:t>
            </a:r>
            <a:r>
              <a:rPr lang="en-US" dirty="0"/>
              <a:t>, M. (2011). Learning to teach in the figured world of reform </a:t>
            </a:r>
            <a:r>
              <a:rPr lang="en-US" dirty="0" smtClean="0"/>
              <a:t>mathematics</a:t>
            </a:r>
            <a:r>
              <a:rPr lang="en-US" dirty="0"/>
              <a:t>: Negotiating new models of identity. </a:t>
            </a:r>
            <a:r>
              <a:rPr lang="en-US" i="1" dirty="0"/>
              <a:t>Journal of Teacher Education</a:t>
            </a:r>
            <a:r>
              <a:rPr lang="en-US" dirty="0"/>
              <a:t> 62, 8-22.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Mong</a:t>
            </a:r>
            <a:r>
              <a:rPr lang="en-US" dirty="0"/>
              <a:t>, M. &amp; </a:t>
            </a:r>
            <a:r>
              <a:rPr lang="en-US" dirty="0" err="1"/>
              <a:t>Mong</a:t>
            </a:r>
            <a:r>
              <a:rPr lang="en-US" dirty="0"/>
              <a:t>, K. (2010). Efficacy of two mathematics interventions for enhancing fluency </a:t>
            </a:r>
            <a:r>
              <a:rPr lang="en-US" dirty="0" smtClean="0"/>
              <a:t>with </a:t>
            </a:r>
            <a:r>
              <a:rPr lang="en-US" dirty="0"/>
              <a:t>elementary students. </a:t>
            </a:r>
            <a:r>
              <a:rPr lang="en-US" i="1" dirty="0"/>
              <a:t>Journal of Behavioral Education</a:t>
            </a:r>
            <a:r>
              <a:rPr lang="en-US" dirty="0"/>
              <a:t>, 19, 273-288.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Moyer, J. </a:t>
            </a:r>
            <a:r>
              <a:rPr lang="en-US" dirty="0" smtClean="0"/>
              <a:t>C, </a:t>
            </a:r>
            <a:r>
              <a:rPr lang="en-US" dirty="0" err="1"/>
              <a:t>Cai</a:t>
            </a:r>
            <a:r>
              <a:rPr lang="en-US" dirty="0"/>
              <a:t>, J., Wang, N., &amp; </a:t>
            </a:r>
            <a:r>
              <a:rPr lang="en-US" dirty="0" err="1"/>
              <a:t>Nie</a:t>
            </a:r>
            <a:r>
              <a:rPr lang="en-US" dirty="0"/>
              <a:t>, I. (2011). Impact of curriculum reform: Evidence of </a:t>
            </a:r>
            <a:r>
              <a:rPr lang="en-US" dirty="0" smtClean="0"/>
              <a:t>change </a:t>
            </a:r>
            <a:r>
              <a:rPr lang="en-US" dirty="0"/>
              <a:t>in classroom practice in the United States. </a:t>
            </a:r>
            <a:r>
              <a:rPr lang="en-US" i="1" dirty="0"/>
              <a:t>International Journal of Educational Research,</a:t>
            </a:r>
            <a:r>
              <a:rPr lang="en-US" dirty="0"/>
              <a:t> 50, </a:t>
            </a:r>
            <a:r>
              <a:rPr lang="en-US" dirty="0" smtClean="0"/>
              <a:t>87-99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Poncy</a:t>
            </a:r>
            <a:r>
              <a:rPr lang="en-US" dirty="0"/>
              <a:t>, B. C., McCallum, E., &amp; Schmitt, A. J. (2010). A comparison of behavioral and </a:t>
            </a:r>
            <a:r>
              <a:rPr lang="en-US" dirty="0" smtClean="0"/>
              <a:t>constructivist </a:t>
            </a:r>
            <a:r>
              <a:rPr lang="en-US" dirty="0"/>
              <a:t>Interventions for increasing math-fact fluency in a second-grade classroom. </a:t>
            </a:r>
            <a:r>
              <a:rPr lang="en-US" i="1" dirty="0"/>
              <a:t>Psychology in </a:t>
            </a:r>
            <a:r>
              <a:rPr lang="en-US" i="1" dirty="0" smtClean="0"/>
              <a:t>	the </a:t>
            </a:r>
            <a:r>
              <a:rPr lang="en-US" i="1" dirty="0"/>
              <a:t>Schools</a:t>
            </a:r>
            <a:r>
              <a:rPr lang="en-US" dirty="0"/>
              <a:t>, 47, 917-930.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Ramos-Christian, V., </a:t>
            </a:r>
            <a:r>
              <a:rPr lang="en-US" dirty="0" err="1"/>
              <a:t>Schleser</a:t>
            </a:r>
            <a:r>
              <a:rPr lang="en-US" dirty="0"/>
              <a:t>, R., &amp; </a:t>
            </a:r>
            <a:r>
              <a:rPr lang="en-US" dirty="0" err="1"/>
              <a:t>Varn</a:t>
            </a:r>
            <a:r>
              <a:rPr lang="en-US" dirty="0"/>
              <a:t>, M. (2008). </a:t>
            </a:r>
            <a:r>
              <a:rPr lang="en-US" b="1" dirty="0"/>
              <a:t>Math</a:t>
            </a:r>
            <a:r>
              <a:rPr lang="en-US" dirty="0"/>
              <a:t> fluency: Accuracy versus speed in </a:t>
            </a:r>
            <a:r>
              <a:rPr lang="en-US" dirty="0" smtClean="0"/>
              <a:t>preoperational </a:t>
            </a:r>
            <a:r>
              <a:rPr lang="en-US" dirty="0"/>
              <a:t>and concrete operational first and second grade children. </a:t>
            </a:r>
            <a:r>
              <a:rPr lang="en-US" i="1" dirty="0"/>
              <a:t>Early Childhood </a:t>
            </a:r>
            <a:r>
              <a:rPr lang="en-US" i="1" dirty="0" smtClean="0"/>
              <a:t>	Education </a:t>
            </a:r>
            <a:r>
              <a:rPr lang="en-US" i="1" dirty="0"/>
              <a:t>Journal</a:t>
            </a:r>
            <a:r>
              <a:rPr lang="en-US" dirty="0"/>
              <a:t>, 35, 543-549.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Son, J. &amp; </a:t>
            </a:r>
            <a:r>
              <a:rPr lang="en-US" dirty="0" err="1"/>
              <a:t>Senk</a:t>
            </a:r>
            <a:r>
              <a:rPr lang="en-US" dirty="0"/>
              <a:t>, S. (2010). How reform curricula in the USA and Korea present multiplication </a:t>
            </a:r>
            <a:r>
              <a:rPr lang="en-US" dirty="0" smtClean="0"/>
              <a:t>and </a:t>
            </a:r>
            <a:r>
              <a:rPr lang="en-US" dirty="0"/>
              <a:t>division of fractions.</a:t>
            </a:r>
            <a:r>
              <a:rPr lang="en-US" i="1" dirty="0"/>
              <a:t> Educational Studies in Mathematics</a:t>
            </a:r>
            <a:r>
              <a:rPr lang="en-US" dirty="0"/>
              <a:t>, 74, 117-142.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Sood</a:t>
            </a:r>
            <a:r>
              <a:rPr lang="en-US" dirty="0"/>
              <a:t>, S. &amp; </a:t>
            </a:r>
            <a:r>
              <a:rPr lang="en-US" dirty="0" err="1"/>
              <a:t>Jitendra</a:t>
            </a:r>
            <a:r>
              <a:rPr lang="en-US" dirty="0"/>
              <a:t>, A. (2007). A comparative analysis of number sense instruction in </a:t>
            </a:r>
            <a:r>
              <a:rPr lang="en-US" dirty="0" smtClean="0"/>
              <a:t>reform-based </a:t>
            </a:r>
            <a:r>
              <a:rPr lang="en-US" dirty="0"/>
              <a:t>and traditional mathematics textbooks. </a:t>
            </a:r>
            <a:r>
              <a:rPr lang="en-US" i="1" dirty="0"/>
              <a:t>Journal of Special Education</a:t>
            </a:r>
            <a:r>
              <a:rPr lang="en-US" dirty="0"/>
              <a:t>, 4, 145-157. 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Superfine, A. C., Kelso, C., &amp; Beal, S. (2010). Examining the process of developing a </a:t>
            </a:r>
            <a:r>
              <a:rPr lang="en-US" dirty="0" smtClean="0"/>
              <a:t>research-based </a:t>
            </a:r>
            <a:r>
              <a:rPr lang="en-US" dirty="0"/>
              <a:t>mathematics curriculum and its policy implications. </a:t>
            </a:r>
            <a:r>
              <a:rPr lang="en-US" i="1" dirty="0"/>
              <a:t>Educational Policy</a:t>
            </a:r>
            <a:r>
              <a:rPr lang="en-US" dirty="0"/>
              <a:t>, 24, 908-934.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Stotsky</a:t>
            </a:r>
            <a:r>
              <a:rPr lang="en-US" dirty="0"/>
              <a:t>, S. (2007). The Massachusetts math</a:t>
            </a:r>
            <a:r>
              <a:rPr lang="en-US" b="1" dirty="0"/>
              <a:t> </a:t>
            </a:r>
            <a:r>
              <a:rPr lang="en-US" dirty="0"/>
              <a:t>wars. </a:t>
            </a:r>
            <a:r>
              <a:rPr lang="en-US" i="1" dirty="0"/>
              <a:t>Prospects: Quarterly Review of Comparative  </a:t>
            </a:r>
            <a:r>
              <a:rPr lang="en-US" i="1" dirty="0" err="1" smtClean="0"/>
              <a:t>Eduation</a:t>
            </a:r>
            <a:r>
              <a:rPr lang="en-US" dirty="0"/>
              <a:t>, 37, 489-500.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Sweller</a:t>
            </a:r>
            <a:r>
              <a:rPr lang="en-US" dirty="0"/>
              <a:t>, J., Clark, R., &amp; </a:t>
            </a:r>
            <a:r>
              <a:rPr lang="en-US" dirty="0" err="1"/>
              <a:t>Kirschner</a:t>
            </a:r>
            <a:r>
              <a:rPr lang="en-US" dirty="0"/>
              <a:t>, P. (2010). Mathematical ability relies on knowledge, too. </a:t>
            </a:r>
            <a:r>
              <a:rPr lang="en-US" i="1" dirty="0" smtClean="0"/>
              <a:t>American </a:t>
            </a:r>
            <a:r>
              <a:rPr lang="en-US" i="1" dirty="0"/>
              <a:t>Educator</a:t>
            </a:r>
            <a:r>
              <a:rPr lang="en-US" dirty="0"/>
              <a:t>, 34, 34-35.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 err="1"/>
              <a:t>Varol</a:t>
            </a:r>
            <a:r>
              <a:rPr lang="en-US" dirty="0"/>
              <a:t>, F. &amp; </a:t>
            </a:r>
            <a:r>
              <a:rPr lang="en-US" dirty="0" err="1"/>
              <a:t>Farran</a:t>
            </a:r>
            <a:r>
              <a:rPr lang="en-US" dirty="0"/>
              <a:t>, D. (2007). </a:t>
            </a:r>
            <a:r>
              <a:rPr lang="en-US" b="1" dirty="0"/>
              <a:t>Elementary</a:t>
            </a:r>
            <a:r>
              <a:rPr lang="en-US" dirty="0"/>
              <a:t> school students' mental </a:t>
            </a:r>
            <a:r>
              <a:rPr lang="en-US" b="1" dirty="0"/>
              <a:t>computation</a:t>
            </a:r>
            <a:r>
              <a:rPr lang="en-US" dirty="0"/>
              <a:t> proficiencies. </a:t>
            </a:r>
            <a:r>
              <a:rPr lang="en-US" i="1" dirty="0" smtClean="0"/>
              <a:t>Early </a:t>
            </a:r>
            <a:r>
              <a:rPr lang="en-US" i="1" dirty="0"/>
              <a:t>Childhood Education Journal, </a:t>
            </a:r>
            <a:r>
              <a:rPr lang="en-US" dirty="0"/>
              <a:t>35, 89-94.</a:t>
            </a:r>
          </a:p>
          <a:p>
            <a:pPr marL="36576" indent="0">
              <a:buNone/>
            </a:pPr>
            <a:r>
              <a:rPr lang="en-US" dirty="0"/>
              <a:t> </a:t>
            </a:r>
          </a:p>
          <a:p>
            <a:pPr marL="36576" indent="0">
              <a:buNone/>
            </a:pPr>
            <a:r>
              <a:rPr lang="en-US" dirty="0"/>
              <a:t>Vega, T. &amp; Travis, B.  (2011). An investigation of the effectiveness of reform mathematics </a:t>
            </a:r>
            <a:r>
              <a:rPr lang="en-US" dirty="0" smtClean="0"/>
              <a:t>curricula </a:t>
            </a:r>
            <a:r>
              <a:rPr lang="en-US" dirty="0"/>
              <a:t>analyzed by ethnicity, socio-economic status, and limited English proficiency. </a:t>
            </a:r>
            <a:r>
              <a:rPr lang="en-US" i="1" dirty="0"/>
              <a:t>Mathematics and </a:t>
            </a:r>
            <a:r>
              <a:rPr lang="en-US" i="1" dirty="0" smtClean="0"/>
              <a:t>	Computer </a:t>
            </a:r>
            <a:r>
              <a:rPr lang="en-US" i="1" dirty="0"/>
              <a:t>Education, </a:t>
            </a:r>
            <a:r>
              <a:rPr lang="en-US" dirty="0"/>
              <a:t>45</a:t>
            </a:r>
            <a:r>
              <a:rPr lang="en-US" i="1" dirty="0"/>
              <a:t>, </a:t>
            </a:r>
            <a:r>
              <a:rPr lang="en-US" dirty="0"/>
              <a:t>10-16.</a:t>
            </a:r>
          </a:p>
        </p:txBody>
      </p:sp>
    </p:spTree>
    <p:extLst>
      <p:ext uri="{BB962C8B-B14F-4D97-AF65-F5344CB8AC3E}">
        <p14:creationId xmlns:p14="http://schemas.microsoft.com/office/powerpoint/2010/main" val="3129946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Appendix A: Parent Consent Form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5638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807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Appendix B: Principal Consent Form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5791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976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Appendix C: Teacher Consent Form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019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148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Table of Contents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INTRODUCTION: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Statement of the Problem……….…………………………………....slide  </a:t>
            </a:r>
            <a:r>
              <a:rPr lang="en-US" sz="2800" b="1" dirty="0" smtClean="0">
                <a:latin typeface="Century" pitchFamily="18" charset="0"/>
              </a:rPr>
              <a:t>3</a:t>
            </a:r>
            <a:endParaRPr lang="en-US" sz="2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Review of Related Literature </a:t>
            </a:r>
            <a:r>
              <a:rPr lang="en-US" sz="2800" b="1" dirty="0" smtClean="0">
                <a:latin typeface="Century" pitchFamily="18" charset="0"/>
              </a:rPr>
              <a:t>…………………………………………slide 9</a:t>
            </a:r>
            <a:endParaRPr lang="en-US" sz="2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Statement of the Hypothesis…………………………………….…..slide </a:t>
            </a:r>
            <a:r>
              <a:rPr lang="en-US" sz="2800" b="1" dirty="0" smtClean="0">
                <a:latin typeface="Century" pitchFamily="18" charset="0"/>
              </a:rPr>
              <a:t>10</a:t>
            </a:r>
            <a:endParaRPr lang="en-US" sz="2800" b="1" dirty="0">
              <a:latin typeface="Century" pitchFamily="18" charset="0"/>
            </a:endParaRPr>
          </a:p>
          <a:p>
            <a:pPr>
              <a:buNone/>
            </a:pPr>
            <a:endParaRPr lang="en-US" sz="2800" b="1" dirty="0">
              <a:latin typeface="Century" pitchFamily="18" charset="0"/>
            </a:endParaRPr>
          </a:p>
          <a:p>
            <a:pPr>
              <a:buNone/>
            </a:pPr>
            <a:r>
              <a:rPr lang="en-US" sz="2800" b="1" dirty="0">
                <a:latin typeface="Century" pitchFamily="18" charset="0"/>
              </a:rPr>
              <a:t>METHOD:</a:t>
            </a:r>
          </a:p>
          <a:p>
            <a:pPr>
              <a:buNone/>
            </a:pPr>
            <a:r>
              <a:rPr lang="en-US" sz="2800" b="1" dirty="0">
                <a:latin typeface="Century" pitchFamily="18" charset="0"/>
              </a:rPr>
              <a:t>	Participants (N</a:t>
            </a:r>
            <a:r>
              <a:rPr lang="en-US" sz="2800" b="1" dirty="0" smtClean="0">
                <a:latin typeface="Century" pitchFamily="18" charset="0"/>
              </a:rPr>
              <a:t>)…………….…………………………………….……..slide 11</a:t>
            </a:r>
            <a:endParaRPr lang="en-US" sz="2800" b="1" dirty="0">
              <a:latin typeface="Century" pitchFamily="18" charset="0"/>
            </a:endParaRPr>
          </a:p>
          <a:p>
            <a:pPr>
              <a:buNone/>
            </a:pPr>
            <a:r>
              <a:rPr lang="en-US" sz="2800" b="1" dirty="0">
                <a:latin typeface="Century" pitchFamily="18" charset="0"/>
              </a:rPr>
              <a:t> </a:t>
            </a:r>
          </a:p>
          <a:p>
            <a:pPr>
              <a:buNone/>
            </a:pPr>
            <a:r>
              <a:rPr lang="en-US" sz="2800" b="1" dirty="0">
                <a:latin typeface="Century" pitchFamily="18" charset="0"/>
              </a:rPr>
              <a:t>	Instrument(S) </a:t>
            </a:r>
            <a:r>
              <a:rPr lang="en-US" sz="2800" b="1" dirty="0" smtClean="0">
                <a:latin typeface="Century" pitchFamily="18" charset="0"/>
              </a:rPr>
              <a:t>……………………..................................................…</a:t>
            </a:r>
            <a:r>
              <a:rPr lang="en-US" sz="2800" b="1" dirty="0">
                <a:latin typeface="Century" pitchFamily="18" charset="0"/>
              </a:rPr>
              <a:t>slide </a:t>
            </a:r>
            <a:r>
              <a:rPr lang="en-US" sz="2800" b="1" dirty="0" smtClean="0">
                <a:latin typeface="Century" pitchFamily="18" charset="0"/>
              </a:rPr>
              <a:t>12</a:t>
            </a:r>
            <a:endParaRPr lang="en-US" sz="2800" b="1" dirty="0">
              <a:latin typeface="Century" pitchFamily="18" charset="0"/>
            </a:endParaRPr>
          </a:p>
          <a:p>
            <a:pPr>
              <a:buNone/>
            </a:pPr>
            <a:endParaRPr lang="en-US" sz="2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REFERENCES…… </a:t>
            </a:r>
            <a:r>
              <a:rPr lang="en-US" sz="2800" b="1" dirty="0" smtClean="0">
                <a:latin typeface="Century" pitchFamily="18" charset="0"/>
              </a:rPr>
              <a:t>.……….……………………………………..…………slide 13</a:t>
            </a:r>
            <a:endParaRPr lang="en-US" sz="2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APPENDIX: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>
                <a:latin typeface="Century" pitchFamily="18" charset="0"/>
              </a:rPr>
              <a:t>	 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latin typeface="Century" pitchFamily="18" charset="0"/>
              </a:rPr>
              <a:t>	Consent </a:t>
            </a:r>
            <a:r>
              <a:rPr lang="en-US" sz="2800" b="1" dirty="0">
                <a:latin typeface="Century" pitchFamily="18" charset="0"/>
              </a:rPr>
              <a:t>Forms………………………………….…….....…………slide </a:t>
            </a:r>
            <a:r>
              <a:rPr lang="en-US" sz="2800" b="1" dirty="0" smtClean="0">
                <a:latin typeface="Century" pitchFamily="18" charset="0"/>
              </a:rPr>
              <a:t> 14-16</a:t>
            </a:r>
            <a:endParaRPr lang="en-US" sz="2800" b="1" dirty="0">
              <a:latin typeface="Century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292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Statement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of the Problem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5410200"/>
          </a:xfrm>
        </p:spPr>
        <p:txBody>
          <a:bodyPr>
            <a:normAutofit/>
          </a:bodyPr>
          <a:lstStyle/>
          <a:p>
            <a:r>
              <a:rPr lang="en-US" sz="2800" dirty="0"/>
              <a:t>International mathematics assessments indicate that United States students consistently </a:t>
            </a:r>
            <a:r>
              <a:rPr lang="en-US" sz="2800" dirty="0" smtClean="0"/>
              <a:t>ranks </a:t>
            </a:r>
            <a:r>
              <a:rPr lang="en-US" sz="2800" dirty="0"/>
              <a:t>far behind their peers in similarly developed </a:t>
            </a:r>
            <a:r>
              <a:rPr lang="en-US" sz="2800" dirty="0" smtClean="0"/>
              <a:t>countries (i.e. TIMMS) </a:t>
            </a:r>
            <a:r>
              <a:rPr lang="en-US" sz="2000" dirty="0"/>
              <a:t>(Epstein &amp; Miller, 2011). 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New </a:t>
            </a:r>
            <a:r>
              <a:rPr lang="en-US" sz="2800" dirty="0"/>
              <a:t>techniques that ignore tried and true math teaching methods are a key source of the disparity. </a:t>
            </a:r>
            <a:r>
              <a:rPr lang="en-US" sz="2000" dirty="0"/>
              <a:t>(</a:t>
            </a:r>
            <a:r>
              <a:rPr lang="en-US" sz="2000" dirty="0" err="1"/>
              <a:t>Frykholm</a:t>
            </a:r>
            <a:r>
              <a:rPr lang="en-US" sz="2000" dirty="0"/>
              <a:t>, 2004)</a:t>
            </a:r>
            <a:endParaRPr lang="en-US" sz="2800" dirty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653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Two Distinct Camps: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b="1" dirty="0"/>
              <a:t>Education reformers (aka Constructivists), </a:t>
            </a:r>
            <a:r>
              <a:rPr lang="en-US" sz="3200" dirty="0"/>
              <a:t>believe the learning "process" is more important than memorizing core knowledge. They see self-discovery as more important than getting the right answer.</a:t>
            </a:r>
          </a:p>
          <a:p>
            <a:endParaRPr lang="en-US" sz="3200" b="1" dirty="0"/>
          </a:p>
          <a:p>
            <a:r>
              <a:rPr lang="en-US" sz="3200" b="1" dirty="0"/>
              <a:t>Traditionalists</a:t>
            </a:r>
            <a:r>
              <a:rPr lang="en-US" sz="3200" dirty="0"/>
              <a:t>, consisting mainly of parent groups and mathematicians, advocate teaching the traditional algorithms. The destination - getting the right answer - is important to traditionalists. </a:t>
            </a:r>
            <a:r>
              <a:rPr lang="en-US" sz="2800" dirty="0"/>
              <a:t>(Ramos-Christian &amp; </a:t>
            </a:r>
            <a:r>
              <a:rPr lang="en-US" sz="2800" dirty="0" err="1"/>
              <a:t>Schleser</a:t>
            </a:r>
            <a:r>
              <a:rPr lang="en-US" sz="2800" dirty="0"/>
              <a:t>, 2008)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8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Current Classroom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Practice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3962400" cy="5257800"/>
          </a:xfrm>
        </p:spPr>
        <p:txBody>
          <a:bodyPr>
            <a:normAutofit/>
          </a:bodyPr>
          <a:lstStyle/>
          <a:p>
            <a:r>
              <a:rPr lang="en-US" u="sng" dirty="0" smtClean="0"/>
              <a:t>Reform/Constructivist</a:t>
            </a:r>
          </a:p>
          <a:p>
            <a:endParaRPr lang="en-US" dirty="0" smtClean="0"/>
          </a:p>
          <a:p>
            <a:r>
              <a:rPr lang="en-US" dirty="0" smtClean="0"/>
              <a:t>Everyday Math is standard text</a:t>
            </a:r>
          </a:p>
          <a:p>
            <a:r>
              <a:rPr lang="en-US" dirty="0" smtClean="0"/>
              <a:t>Heavy dependence on calculators</a:t>
            </a:r>
          </a:p>
          <a:p>
            <a:r>
              <a:rPr lang="en-US" dirty="0" smtClean="0"/>
              <a:t>Cumbersome methods</a:t>
            </a:r>
          </a:p>
          <a:p>
            <a:r>
              <a:rPr lang="en-US" dirty="0" smtClean="0"/>
              <a:t>Standards-based</a:t>
            </a:r>
          </a:p>
          <a:p>
            <a:endParaRPr lang="en-US" dirty="0" smtClean="0"/>
          </a:p>
          <a:p>
            <a:r>
              <a:rPr lang="en-US" dirty="0" smtClean="0"/>
              <a:t>Relies heavily on student intuition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343400" cy="5029200"/>
          </a:xfrm>
        </p:spPr>
        <p:txBody>
          <a:bodyPr>
            <a:normAutofit/>
          </a:bodyPr>
          <a:lstStyle/>
          <a:p>
            <a:r>
              <a:rPr lang="en-US" u="sng" dirty="0" smtClean="0"/>
              <a:t>Traditional</a:t>
            </a:r>
          </a:p>
          <a:p>
            <a:endParaRPr lang="en-US" dirty="0" smtClean="0"/>
          </a:p>
          <a:p>
            <a:r>
              <a:rPr lang="en-US" dirty="0" smtClean="0"/>
              <a:t>Focus on well known algorithms</a:t>
            </a:r>
          </a:p>
          <a:p>
            <a:endParaRPr lang="en-US" dirty="0"/>
          </a:p>
          <a:p>
            <a:r>
              <a:rPr lang="en-US" dirty="0" smtClean="0"/>
              <a:t>Drills and repetition are frequent</a:t>
            </a:r>
          </a:p>
          <a:p>
            <a:endParaRPr lang="en-US" dirty="0"/>
          </a:p>
          <a:p>
            <a:r>
              <a:rPr lang="en-US" dirty="0" smtClean="0"/>
              <a:t>Typical in high-performing places (i.e. Singapore)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2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Teacher Script in Reform Class: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“I </a:t>
            </a:r>
            <a:r>
              <a:rPr lang="en-US" dirty="0"/>
              <a:t>would like for you to solve this problem in as many ways as you can come up  </a:t>
            </a:r>
            <a:r>
              <a:rPr lang="en-US" dirty="0" smtClean="0"/>
              <a:t>with</a:t>
            </a:r>
            <a:r>
              <a:rPr lang="en-US" dirty="0"/>
              <a:t>. I will give you a few minutes to think about it. </a:t>
            </a:r>
            <a:r>
              <a:rPr lang="en-US" dirty="0" smtClean="0"/>
              <a:t>A </a:t>
            </a:r>
            <a:r>
              <a:rPr lang="en-US" dirty="0"/>
              <a:t>book has 64 pages; you’ve read 37 of those pages, how many pages do you have left to </a:t>
            </a:r>
            <a:r>
              <a:rPr lang="en-US" dirty="0" smtClean="0"/>
              <a:t>read</a:t>
            </a:r>
            <a:r>
              <a:rPr lang="en-US" dirty="0"/>
              <a:t>? Be sure that for any method you use that you can explain how you did it in terms of </a:t>
            </a:r>
            <a:r>
              <a:rPr lang="en-US" dirty="0" smtClean="0"/>
              <a:t>quantity </a:t>
            </a:r>
            <a:r>
              <a:rPr lang="en-US" dirty="0"/>
              <a:t>of pages. Come up with as many ways of solving it as you can</a:t>
            </a:r>
            <a:r>
              <a:rPr lang="en-US" dirty="0" smtClean="0"/>
              <a:t>.”</a:t>
            </a:r>
            <a:r>
              <a:rPr lang="en-US" dirty="0"/>
              <a:t> </a:t>
            </a:r>
            <a:r>
              <a:rPr lang="en-US" sz="2200" dirty="0" smtClean="0"/>
              <a:t>(</a:t>
            </a:r>
            <a:r>
              <a:rPr lang="en-US" sz="2200" dirty="0"/>
              <a:t>M</a:t>
            </a:r>
            <a:r>
              <a:rPr lang="en-US" sz="1700" dirty="0" smtClean="0"/>
              <a:t>a </a:t>
            </a:r>
            <a:r>
              <a:rPr lang="en-US" sz="1700" dirty="0"/>
              <a:t>&amp; </a:t>
            </a:r>
            <a:r>
              <a:rPr lang="en-US" sz="1700" dirty="0" smtClean="0"/>
              <a:t>Singer-</a:t>
            </a:r>
            <a:r>
              <a:rPr lang="en-US" sz="1700" dirty="0" err="1" smtClean="0"/>
              <a:t>Gabella</a:t>
            </a:r>
            <a:r>
              <a:rPr lang="en-US" sz="1700" dirty="0" smtClean="0"/>
              <a:t>, 2011</a:t>
            </a:r>
            <a:r>
              <a:rPr lang="en-US" sz="1700" dirty="0"/>
              <a:t>) </a:t>
            </a:r>
            <a:endParaRPr lang="en-US" sz="1700" dirty="0" smtClean="0"/>
          </a:p>
          <a:p>
            <a:endParaRPr lang="en-US" dirty="0"/>
          </a:p>
          <a:p>
            <a:r>
              <a:rPr lang="en-US" dirty="0" smtClean="0"/>
              <a:t>Traditional subtraction with regrouping is NOT the emphasis of this lesson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84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Multi-digit Multiplication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Traditional Algorithm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191000" cy="4525963"/>
          </a:xfrm>
        </p:spPr>
        <p:txBody>
          <a:bodyPr/>
          <a:lstStyle/>
          <a:p>
            <a:r>
              <a:rPr lang="en-US" dirty="0" smtClean="0"/>
              <a:t>Reform (Constructivist)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800"/>
            <a:ext cx="3324990" cy="4648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09800"/>
            <a:ext cx="4502202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5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Theorists: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Reform math </a:t>
            </a:r>
            <a:r>
              <a:rPr lang="en-US" sz="2400" dirty="0"/>
              <a:t>is supported by </a:t>
            </a:r>
            <a:r>
              <a:rPr lang="en-US" sz="2400" dirty="0" smtClean="0"/>
              <a:t>constructivist </a:t>
            </a:r>
            <a:r>
              <a:rPr lang="en-US" sz="2400" dirty="0"/>
              <a:t>theorists, such as Jean Piaget, Jerome Bruner, </a:t>
            </a:r>
            <a:r>
              <a:rPr lang="en-US" sz="2400" dirty="0" err="1"/>
              <a:t>Zoltan</a:t>
            </a:r>
            <a:r>
              <a:rPr lang="en-US" sz="2400" dirty="0"/>
              <a:t> </a:t>
            </a:r>
            <a:r>
              <a:rPr lang="en-US" sz="2400" dirty="0" err="1"/>
              <a:t>Dienes</a:t>
            </a:r>
            <a:r>
              <a:rPr lang="en-US" sz="2400" dirty="0"/>
              <a:t>, and Lev </a:t>
            </a:r>
            <a:r>
              <a:rPr lang="en-US" sz="2400" dirty="0" err="1"/>
              <a:t>Vygotsky</a:t>
            </a:r>
            <a:r>
              <a:rPr lang="en-US" sz="2400" dirty="0" smtClean="0"/>
              <a:t>. </a:t>
            </a:r>
            <a:r>
              <a:rPr lang="en-US" sz="2400" dirty="0"/>
              <a:t>Constructivist ideology focuses on </a:t>
            </a:r>
            <a:r>
              <a:rPr lang="en-US" sz="2400" dirty="0" smtClean="0"/>
              <a:t>processes, use </a:t>
            </a:r>
            <a:r>
              <a:rPr lang="en-US" sz="2400" dirty="0"/>
              <a:t>of </a:t>
            </a:r>
            <a:r>
              <a:rPr lang="en-US" sz="2400" dirty="0" err="1" smtClean="0"/>
              <a:t>manipulatives</a:t>
            </a:r>
            <a:r>
              <a:rPr lang="en-US" sz="2400" dirty="0" smtClean="0"/>
              <a:t>, and transition from concrete to abstract thinking (Chung</a:t>
            </a:r>
            <a:r>
              <a:rPr lang="en-US" sz="2400" dirty="0"/>
              <a:t>, 2004)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Sandra </a:t>
            </a:r>
            <a:r>
              <a:rPr lang="en-US" sz="2400" dirty="0" err="1" smtClean="0"/>
              <a:t>Stotsky</a:t>
            </a:r>
            <a:r>
              <a:rPr lang="en-US" sz="2400" dirty="0" smtClean="0"/>
              <a:t> is a traditional practitioner who objects to </a:t>
            </a:r>
            <a:r>
              <a:rPr lang="en-US" sz="2400" dirty="0"/>
              <a:t>the stress on calculator use in the early </a:t>
            </a:r>
            <a:r>
              <a:rPr lang="en-US" sz="2400" dirty="0" smtClean="0"/>
              <a:t>grades and </a:t>
            </a:r>
            <a:r>
              <a:rPr lang="en-US" sz="2400" dirty="0"/>
              <a:t>the over-emphasis on student-developed algorithms at the expense of </a:t>
            </a:r>
            <a:r>
              <a:rPr lang="en-US" sz="2400" dirty="0" smtClean="0"/>
              <a:t>well substantiated algorithms </a:t>
            </a:r>
            <a:r>
              <a:rPr lang="en-US" sz="2400" dirty="0"/>
              <a:t>(</a:t>
            </a:r>
            <a:r>
              <a:rPr lang="en-US" sz="2400" dirty="0" err="1"/>
              <a:t>Stotsky</a:t>
            </a:r>
            <a:r>
              <a:rPr lang="en-US" sz="2400" dirty="0"/>
              <a:t>, 2007)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098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Review of the Literature: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382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Literature is divided as to which method is better</a:t>
            </a:r>
          </a:p>
          <a:p>
            <a:r>
              <a:rPr lang="en-US" dirty="0"/>
              <a:t>T</a:t>
            </a:r>
            <a:r>
              <a:rPr lang="en-US" dirty="0" smtClean="0"/>
              <a:t>raditionalists </a:t>
            </a:r>
            <a:r>
              <a:rPr lang="en-US" dirty="0"/>
              <a:t>rely on research indicating that they can teach aspiring mathematicians to be effective problem solvers only by helping them memorize a large store of domain-specific schemas (</a:t>
            </a:r>
            <a:r>
              <a:rPr lang="en-US" dirty="0" err="1"/>
              <a:t>Sweller</a:t>
            </a:r>
            <a:r>
              <a:rPr lang="en-US" dirty="0"/>
              <a:t>, Clark, &amp; </a:t>
            </a:r>
            <a:r>
              <a:rPr lang="en-US" dirty="0" err="1"/>
              <a:t>Kirschner</a:t>
            </a:r>
            <a:r>
              <a:rPr lang="en-US" dirty="0"/>
              <a:t>, 2010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Reformers see one </a:t>
            </a:r>
            <a:r>
              <a:rPr lang="en-US" dirty="0"/>
              <a:t>of the benefits of the movement is the push to make concrete connections between mathematics and the real world paramount (</a:t>
            </a:r>
            <a:r>
              <a:rPr lang="en-US" dirty="0" err="1"/>
              <a:t>Varol</a:t>
            </a:r>
            <a:r>
              <a:rPr lang="en-US" dirty="0"/>
              <a:t> &amp; </a:t>
            </a:r>
            <a:r>
              <a:rPr lang="en-US" dirty="0" err="1"/>
              <a:t>Farran</a:t>
            </a:r>
            <a:r>
              <a:rPr lang="en-US" dirty="0"/>
              <a:t>, 2007).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90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307</TotalTime>
  <Words>648</Words>
  <Application>Microsoft Office PowerPoint</Application>
  <PresentationFormat>On-screen Show (4:3)</PresentationFormat>
  <Paragraphs>135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  Mathematically Correct: Finding the Best Equation for Math Instruction in U.S. Schools</vt:lpstr>
      <vt:lpstr>Table of Contents</vt:lpstr>
      <vt:lpstr>Statement of the Problem</vt:lpstr>
      <vt:lpstr>Two Distinct Camps:</vt:lpstr>
      <vt:lpstr>Current Classroom Practice</vt:lpstr>
      <vt:lpstr>Teacher Script in Reform Class:</vt:lpstr>
      <vt:lpstr>Multi-digit Multiplication</vt:lpstr>
      <vt:lpstr>Theorists:</vt:lpstr>
      <vt:lpstr>Review of the Literature:</vt:lpstr>
      <vt:lpstr>Research Hypotheses:</vt:lpstr>
      <vt:lpstr>Methods: Participants</vt:lpstr>
      <vt:lpstr>Methods: Instruments</vt:lpstr>
      <vt:lpstr>References:</vt:lpstr>
      <vt:lpstr>Appendix A: Parent Consent Form</vt:lpstr>
      <vt:lpstr>Appendix B: Principal Consent Form</vt:lpstr>
      <vt:lpstr>Appendix C: Teacher Consent Form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Mathematically Correct: Finding the Best Equation for Math Instruction in U.S. Schools</dc:title>
  <dc:creator>Kathy</dc:creator>
  <cp:lastModifiedBy>Kathy</cp:lastModifiedBy>
  <cp:revision>27</cp:revision>
  <dcterms:created xsi:type="dcterms:W3CDTF">2011-12-13T03:53:38Z</dcterms:created>
  <dcterms:modified xsi:type="dcterms:W3CDTF">2011-12-13T11:07:06Z</dcterms:modified>
</cp:coreProperties>
</file>